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</p:sldMasterIdLst>
  <p:sldIdLst>
    <p:sldId id="259" r:id="rId3"/>
    <p:sldId id="260" r:id="rId4"/>
    <p:sldId id="261" r:id="rId5"/>
    <p:sldId id="268" r:id="rId6"/>
    <p:sldId id="269" r:id="rId7"/>
    <p:sldId id="262" r:id="rId8"/>
    <p:sldId id="263" r:id="rId9"/>
    <p:sldId id="270" r:id="rId10"/>
    <p:sldId id="271" r:id="rId11"/>
    <p:sldId id="272" r:id="rId12"/>
    <p:sldId id="264" r:id="rId13"/>
    <p:sldId id="273" r:id="rId14"/>
    <p:sldId id="274" r:id="rId15"/>
    <p:sldId id="275" r:id="rId16"/>
    <p:sldId id="266" r:id="rId17"/>
    <p:sldId id="265" r:id="rId18"/>
    <p:sldId id="267" r:id="rId19"/>
    <p:sldId id="27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6" autoAdjust="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AF622-9716-4EBC-B715-ACF2C9EFA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F5737-4F38-4B42-8F90-769E1E409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E5DF1-0070-4806-90E4-A141B74AA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26035-C867-4471-AF8A-07EC6A35A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A00AA-893E-4093-8522-4B61AF6F5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FC1EE-D00F-4021-90FE-9288FFB45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A66CE-0A2A-428C-9671-DDBC347A9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71AE-ED08-4997-B51B-D9F31E96F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6E97C-383D-4F17-8CE5-DC69AAC1A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CBA54-DFB1-40F8-9C61-3D3CE390F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C5FDA-C2FB-409B-9939-97F5D3737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83725-E926-4A0B-BB95-CDC6E9D8E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050B-5B31-4E3E-917D-C726820C7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9A9F-0475-4812-8BEA-246BD86C6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77343-69E4-4CC9-BA24-18A36AC5D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4E016-E895-43AF-AEF9-045CDC660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D3D0D-047F-4E5D-ABCA-D76483F9D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BD91D-BE8A-47FE-8A7E-D438D0255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21A06-D79D-48A5-B3DF-17251A012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F0936-57E2-4F6F-8DE9-7BB8ADB2F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E6178-8D0F-43DE-BA21-DAEBA0F18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D8EE2-A7DF-4114-A7DC-3922CFA77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fld id="{E32B91C7-42B8-4874-A023-10AC7EEFC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5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 spd="med">
    <p:newsfla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DF32B4BE-7C19-40AD-BADC-AD84DABA5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69" r:id="rId2"/>
    <p:sldLayoutId id="2147483877" r:id="rId3"/>
    <p:sldLayoutId id="2147483870" r:id="rId4"/>
    <p:sldLayoutId id="2147483878" r:id="rId5"/>
    <p:sldLayoutId id="2147483871" r:id="rId6"/>
    <p:sldLayoutId id="2147483872" r:id="rId7"/>
    <p:sldLayoutId id="2147483879" r:id="rId8"/>
    <p:sldLayoutId id="2147483880" r:id="rId9"/>
    <p:sldLayoutId id="2147483873" r:id="rId10"/>
    <p:sldLayoutId id="2147483874" r:id="rId11"/>
  </p:sldLayoutIdLst>
  <p:transition spd="med">
    <p:newsfla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29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Agriculture in Less Developed Countries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Shifting cultivation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Characteristics of shifting cultivation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Future of shifting cultivation</a:t>
            </a:r>
          </a:p>
          <a:p>
            <a:pPr>
              <a:lnSpc>
                <a:spcPct val="90000"/>
              </a:lnSpc>
            </a:pPr>
            <a:endParaRPr lang="en-US" sz="700" dirty="0"/>
          </a:p>
          <a:p>
            <a:pPr>
              <a:lnSpc>
                <a:spcPct val="90000"/>
              </a:lnSpc>
            </a:pPr>
            <a:r>
              <a:rPr lang="en-US" sz="2800" dirty="0"/>
              <a:t>Pastoral </a:t>
            </a:r>
            <a:r>
              <a:rPr lang="en-US" sz="2800" dirty="0" smtClean="0"/>
              <a:t>nomadism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Characteristics of pastoral nomadism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Future of pastoral nomadism</a:t>
            </a:r>
          </a:p>
          <a:p>
            <a:pPr>
              <a:lnSpc>
                <a:spcPct val="90000"/>
              </a:lnSpc>
            </a:pPr>
            <a:endParaRPr lang="en-US" sz="700" dirty="0"/>
          </a:p>
          <a:p>
            <a:pPr>
              <a:lnSpc>
                <a:spcPct val="90000"/>
              </a:lnSpc>
            </a:pPr>
            <a:r>
              <a:rPr lang="en-US" sz="2800" dirty="0"/>
              <a:t>Intensive subsistence agriculture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Intensive subsistence with wet rice dominant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Intensive subsistence with wet rice not dominant</a:t>
            </a:r>
            <a:endParaRPr lang="en-US" sz="600" dirty="0"/>
          </a:p>
          <a:p>
            <a:pPr>
              <a:lnSpc>
                <a:spcPct val="90000"/>
              </a:lnSpc>
            </a:pPr>
            <a:endParaRPr lang="en-US" sz="700" dirty="0"/>
          </a:p>
          <a:p>
            <a:pPr>
              <a:lnSpc>
                <a:spcPct val="90000"/>
              </a:lnSpc>
            </a:pPr>
            <a:r>
              <a:rPr lang="en-US" sz="2800" dirty="0"/>
              <a:t>Plantation farming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Pastoral nomadism continued…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Choice of animals include:</a:t>
            </a:r>
          </a:p>
          <a:p>
            <a:pPr lvl="1"/>
            <a:r>
              <a:rPr lang="en-US" dirty="0"/>
              <a:t>Camel</a:t>
            </a:r>
          </a:p>
          <a:p>
            <a:pPr lvl="1"/>
            <a:r>
              <a:rPr lang="en-US" dirty="0"/>
              <a:t>Sheep and Goats</a:t>
            </a:r>
          </a:p>
          <a:p>
            <a:pPr lvl="1"/>
            <a:r>
              <a:rPr lang="en-US" dirty="0"/>
              <a:t>Horse</a:t>
            </a:r>
          </a:p>
          <a:p>
            <a:pPr lvl="1"/>
            <a:endParaRPr lang="en-US" dirty="0">
              <a:solidFill>
                <a:srgbClr val="0000CC"/>
              </a:solidFill>
            </a:endParaRPr>
          </a:p>
          <a:p>
            <a:pPr lvl="1">
              <a:buFontTx/>
              <a:buNone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Important: </a:t>
            </a:r>
          </a:p>
          <a:p>
            <a:pPr lvl="1">
              <a:buFontTx/>
              <a:buNone/>
            </a:pPr>
            <a:r>
              <a:rPr lang="en-US" dirty="0"/>
              <a:t>*The typical  nomadic family needs 25 to 60 goats or sheep or 10 to 25 camels</a:t>
            </a:r>
            <a:r>
              <a:rPr lang="en-US" dirty="0">
                <a:solidFill>
                  <a:srgbClr val="0000CC"/>
                </a:solidFill>
              </a:rPr>
              <a:t>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/>
              <a:t>Pastoral Nomads in Iran</a:t>
            </a:r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371600"/>
            <a:ext cx="6858000" cy="4573588"/>
          </a:xfrm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035050" y="6156325"/>
            <a:ext cx="704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Qashqai nomads using paved roads to move their animals near Shiraz, Iran.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C000"/>
                </a:solidFill>
              </a:rPr>
              <a:t>Intensive Subsistence Agriculture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C000"/>
                </a:solidFill>
              </a:rPr>
              <a:t>What is it?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form of subsistence agriculture in which farmers must expend a relatively large amount of effort to produce the maximum feasible yield from a parcel of land.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(Basically, the farmers must work more intensively to subsist on a parcel of land)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Important: ¾’s of worlds people live in LDC’s and this is the system used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C000"/>
                </a:solidFill>
              </a:rPr>
              <a:t>Intensive Subsistence with wet rice dominant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Wet rice?  Wet rice refers to the practice of planting rice on dry land in a nursery and then moving the seedlings to a flooded field to promote growth.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Occupies a small percentage of Asia’s agricultural land, but it’s the regions most important source of food. 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does it mean to be dominant?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	- simply, this means it is the dominant type of agriculture in Southeast China, East India, and much of Southeast Asia.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C000"/>
                </a:solidFill>
              </a:rPr>
              <a:t>Intensive Subsistence with Wet Rice Not Dominant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What is meant by wet rice not dominant?</a:t>
            </a:r>
          </a:p>
          <a:p>
            <a:pPr lvl="1"/>
            <a:r>
              <a:rPr lang="en-US" dirty="0"/>
              <a:t>More than one harvest can be obtained some years through skilled use of crop rotation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/>
              <a:t>World Rice Production,</a:t>
            </a:r>
            <a:r>
              <a:rPr lang="en-US" sz="4400"/>
              <a:t> </a:t>
            </a:r>
            <a:r>
              <a:rPr lang="en-US"/>
              <a:t>2005</a:t>
            </a:r>
          </a:p>
        </p:txBody>
      </p:sp>
      <p:pic>
        <p:nvPicPr>
          <p:cNvPr id="1434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295400"/>
            <a:ext cx="7620000" cy="4356100"/>
          </a:xfrm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69925" y="5927725"/>
            <a:ext cx="81041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27113" indent="-1027113"/>
            <a:r>
              <a:rPr lang="en-US"/>
              <a:t>Fig. 10-6: Asian farmers grow over 90% of the world’s rice.  India and China alone account for over half of world rice production.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rmAutofit/>
          </a:bodyPr>
          <a:lstStyle/>
          <a:p>
            <a:r>
              <a:rPr lang="en-US"/>
              <a:t>Wet Rice Terraces in Indonesia</a:t>
            </a:r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447800"/>
            <a:ext cx="6858000" cy="4624388"/>
          </a:xfrm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143000" y="6248400"/>
            <a:ext cx="6691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Terraces create flat land for wet (irrigated) rice on hilly land in Indonesia.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/>
              <a:t>Rice Harvesting, Indonesia</a:t>
            </a:r>
          </a:p>
        </p:txBody>
      </p:sp>
      <p:pic>
        <p:nvPicPr>
          <p:cNvPr id="348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371600"/>
            <a:ext cx="6400800" cy="4598988"/>
          </a:xfrm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460625" y="6140450"/>
            <a:ext cx="4321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Wet rice is often harvested by hand in Asia.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pix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67200" cy="3189288"/>
          </a:xfrm>
          <a:prstGeom prst="rect">
            <a:avLst/>
          </a:prstGeom>
          <a:noFill/>
        </p:spPr>
      </p:pic>
      <p:pic>
        <p:nvPicPr>
          <p:cNvPr id="11271" name="Picture 7" descr="bali_coffee_rice_field_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0" cy="3187700"/>
          </a:xfrm>
          <a:prstGeom prst="rect">
            <a:avLst/>
          </a:prstGeom>
          <a:noFill/>
        </p:spPr>
      </p:pic>
      <p:pic>
        <p:nvPicPr>
          <p:cNvPr id="11273" name="Picture 9" descr="meko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8563"/>
            <a:ext cx="4267200" cy="3119437"/>
          </a:xfrm>
          <a:prstGeom prst="rect">
            <a:avLst/>
          </a:prstGeom>
          <a:noFill/>
        </p:spPr>
      </p:pic>
      <p:pic>
        <p:nvPicPr>
          <p:cNvPr id="11275" name="Picture 11" descr="vn1997-lw-egge-reis-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779838"/>
            <a:ext cx="4648200" cy="30781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400"/>
              <a:t>World Climate Regions</a:t>
            </a:r>
            <a:endParaRPr lang="en-US"/>
          </a:p>
        </p:txBody>
      </p:sp>
      <p:pic>
        <p:nvPicPr>
          <p:cNvPr id="1331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597025"/>
            <a:ext cx="8229600" cy="3660775"/>
          </a:xfrm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14400" y="5867400"/>
            <a:ext cx="7543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Fig. 10-5a: Simplified map of the main world climate regions </a:t>
            </a:r>
            <a:r>
              <a:rPr lang="en-US" i="1"/>
              <a:t>(see also Fig. 2-2).</a:t>
            </a:r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838200"/>
          </a:xfrm>
        </p:spPr>
        <p:txBody>
          <a:bodyPr/>
          <a:lstStyle/>
          <a:p>
            <a:r>
              <a:rPr lang="en-US" sz="4400"/>
              <a:t>World Agriculture Regions</a:t>
            </a:r>
            <a:endParaRPr lang="en-US"/>
          </a:p>
        </p:txBody>
      </p:sp>
      <p:pic>
        <p:nvPicPr>
          <p:cNvPr id="1229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365250"/>
            <a:ext cx="8458200" cy="4349750"/>
          </a:xfrm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62000" y="6096000"/>
            <a:ext cx="769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Fig. 10-5b: Locations of the major types of subsistence and commercial agriculture.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Shifting Cultivation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What is shifting cultivation?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form of subsistence agriculture in which people shift activity from one field to another; each field is used for crops for a relatively few years and left fallow for a relatively long period.  </a:t>
            </a: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rgbClr val="00CC00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 dirty="0"/>
              <a:t>Why do you think we call it shifting cultivation as opposed to agriculture?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When </a:t>
            </a:r>
            <a:r>
              <a:rPr lang="en-US" sz="2400" dirty="0"/>
              <a:t>you use the term agriculture it is usually referenced to using greater tools and animals and a more sophisticated modification of the landscape.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Shifting Cultivation continued…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FFC000"/>
                </a:solidFill>
              </a:rPr>
              <a:t>What are the two hallmarks?</a:t>
            </a:r>
          </a:p>
          <a:p>
            <a:pPr lvl="1"/>
            <a:r>
              <a:rPr lang="en-US" sz="2000" dirty="0"/>
              <a:t>Slash and burn agriculture</a:t>
            </a:r>
          </a:p>
          <a:p>
            <a:pPr lvl="1"/>
            <a:r>
              <a:rPr lang="en-US" sz="2000" dirty="0"/>
              <a:t>Growing crops on a cleared field until soil nutrients are depleted.  They then leave it fallow so the soil can recover.</a:t>
            </a:r>
          </a:p>
          <a:p>
            <a:pPr lvl="1">
              <a:buFontTx/>
              <a:buNone/>
            </a:pPr>
            <a:r>
              <a:rPr lang="en-US" sz="2000" dirty="0">
                <a:solidFill>
                  <a:srgbClr val="FFC000"/>
                </a:solidFill>
              </a:rPr>
              <a:t>What crops are grown?</a:t>
            </a:r>
          </a:p>
          <a:p>
            <a:pPr lvl="1">
              <a:buFontTx/>
              <a:buNone/>
            </a:pPr>
            <a:r>
              <a:rPr lang="en-US" sz="2000" dirty="0"/>
              <a:t>	*Vary by local custom and taste.  The predominant crops include……</a:t>
            </a:r>
          </a:p>
          <a:p>
            <a:pPr lvl="1">
              <a:buFontTx/>
              <a:buNone/>
            </a:pPr>
            <a:r>
              <a:rPr lang="en-US" sz="2000" dirty="0"/>
              <a:t>	Southeast Asia: Rice</a:t>
            </a:r>
          </a:p>
          <a:p>
            <a:pPr lvl="1">
              <a:buFontTx/>
              <a:buNone/>
            </a:pPr>
            <a:r>
              <a:rPr lang="en-US" sz="2000" dirty="0"/>
              <a:t>	South America: Corn and Cassava</a:t>
            </a:r>
          </a:p>
          <a:p>
            <a:pPr lvl="1">
              <a:buFontTx/>
              <a:buNone/>
            </a:pPr>
            <a:r>
              <a:rPr lang="en-US" sz="2000" dirty="0"/>
              <a:t>	Africa: millet and sorghum</a:t>
            </a:r>
          </a:p>
          <a:p>
            <a:pPr lvl="1">
              <a:buFontTx/>
              <a:buNone/>
            </a:pPr>
            <a:r>
              <a:rPr lang="en-US" sz="2000" dirty="0"/>
              <a:t>Others include: yams, sugarcane, plantain, and vegetables</a:t>
            </a:r>
          </a:p>
          <a:p>
            <a:pPr lvl="1">
              <a:buFontTx/>
              <a:buNone/>
            </a:pPr>
            <a:endParaRPr lang="en-US" sz="20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/>
              <a:t>Shifting Cultivation in Guatemala</a:t>
            </a:r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5013" y="1524000"/>
            <a:ext cx="7494587" cy="4365625"/>
          </a:xfrm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974725" y="6140450"/>
            <a:ext cx="708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Dense vegetation has been cut and is being burned to open land for farming.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/>
              <a:t>Land Clearing in Colombia</a:t>
            </a:r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447800"/>
            <a:ext cx="6934200" cy="4489450"/>
          </a:xfrm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304925" y="6172200"/>
            <a:ext cx="6543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Bulldozers are used to plow a road through the rain forest in Colombia.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soil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3400" cy="2984500"/>
          </a:xfrm>
          <a:prstGeom prst="rect">
            <a:avLst/>
          </a:prstGeom>
          <a:noFill/>
        </p:spPr>
      </p:pic>
      <p:pic>
        <p:nvPicPr>
          <p:cNvPr id="5125" name="Picture 5" descr="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11600"/>
            <a:ext cx="4419600" cy="2946400"/>
          </a:xfrm>
          <a:prstGeom prst="rect">
            <a:avLst/>
          </a:prstGeom>
          <a:noFill/>
        </p:spPr>
      </p:pic>
      <p:pic>
        <p:nvPicPr>
          <p:cNvPr id="5127" name="Picture 7" descr="shifting%20cultivatio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2971800"/>
          </a:xfrm>
          <a:prstGeom prst="rect">
            <a:avLst/>
          </a:prstGeom>
          <a:noFill/>
        </p:spPr>
      </p:pic>
      <p:pic>
        <p:nvPicPr>
          <p:cNvPr id="5129" name="Picture 9" descr="aps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897313"/>
            <a:ext cx="4495800" cy="29606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Pastoral Nomadism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FFC000"/>
                </a:solidFill>
              </a:rPr>
              <a:t>What is pastoral nomadism?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 form of subsistence agriculture based on herding domesticated animals.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200" dirty="0">
                <a:solidFill>
                  <a:srgbClr val="FFC000"/>
                </a:solidFill>
              </a:rPr>
              <a:t>What do the animals provide?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200" dirty="0"/>
              <a:t>	-milk, and their skins and hair are used for clothing and tents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200" dirty="0">
                <a:solidFill>
                  <a:srgbClr val="FFC000"/>
                </a:solidFill>
              </a:rPr>
              <a:t>Important to know: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200" dirty="0"/>
              <a:t>Pastoral nomads consume mostly grain rather than meat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200" dirty="0"/>
              <a:t>Animals are commonly not slaughtered, although dead ones may be consumed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200" dirty="0"/>
              <a:t>The size of their heard is both important measure of power and prestige and their main security during adverse environmental conditions. 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rinthian columns design template">
  <a:themeElements>
    <a:clrScheme name="Corinthian columns design templat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Corinthian columns design templat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inthian column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551</Words>
  <Application>Microsoft Office PowerPoint</Application>
  <PresentationFormat>On-screen Show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Corinthian columns design template</vt:lpstr>
      <vt:lpstr>Technic</vt:lpstr>
      <vt:lpstr>Agriculture in Less Developed Countries</vt:lpstr>
      <vt:lpstr>World Climate Regions</vt:lpstr>
      <vt:lpstr>World Agriculture Regions</vt:lpstr>
      <vt:lpstr>Shifting Cultivation</vt:lpstr>
      <vt:lpstr>Shifting Cultivation continued…</vt:lpstr>
      <vt:lpstr>Shifting Cultivation in Guatemala</vt:lpstr>
      <vt:lpstr>Land Clearing in Colombia</vt:lpstr>
      <vt:lpstr>Slide 8</vt:lpstr>
      <vt:lpstr>Pastoral Nomadism</vt:lpstr>
      <vt:lpstr>Pastoral nomadism continued…</vt:lpstr>
      <vt:lpstr>Pastoral Nomads in Iran</vt:lpstr>
      <vt:lpstr>Intensive Subsistence Agriculture</vt:lpstr>
      <vt:lpstr>Intensive Subsistence with wet rice dominant</vt:lpstr>
      <vt:lpstr>Intensive Subsistence with Wet Rice Not Dominant</vt:lpstr>
      <vt:lpstr>World Rice Production, 2005</vt:lpstr>
      <vt:lpstr>Wet Rice Terraces in Indonesia</vt:lpstr>
      <vt:lpstr>Rice Harvesting, Indonesia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Geography</dc:title>
  <dc:creator>a</dc:creator>
  <cp:lastModifiedBy>jane.martinez</cp:lastModifiedBy>
  <cp:revision>99</cp:revision>
  <dcterms:created xsi:type="dcterms:W3CDTF">2006-10-18T12:07:14Z</dcterms:created>
  <dcterms:modified xsi:type="dcterms:W3CDTF">2009-12-15T03:07:24Z</dcterms:modified>
</cp:coreProperties>
</file>