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sldIdLst>
    <p:sldId id="259" r:id="rId3"/>
    <p:sldId id="272" r:id="rId4"/>
    <p:sldId id="273" r:id="rId5"/>
    <p:sldId id="261" r:id="rId6"/>
    <p:sldId id="262" r:id="rId7"/>
    <p:sldId id="264" r:id="rId8"/>
    <p:sldId id="265" r:id="rId9"/>
    <p:sldId id="274" r:id="rId10"/>
    <p:sldId id="260" r:id="rId11"/>
    <p:sldId id="266" r:id="rId12"/>
    <p:sldId id="267" r:id="rId13"/>
    <p:sldId id="275" r:id="rId14"/>
    <p:sldId id="268" r:id="rId15"/>
    <p:sldId id="269" r:id="rId16"/>
    <p:sldId id="270" r:id="rId17"/>
    <p:sldId id="276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6" autoAdjust="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F622-9716-4EBC-B715-ACF2C9EFA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F5737-4F38-4B42-8F90-769E1E409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E5DF1-0070-4806-90E4-A141B74AA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6035-C867-4471-AF8A-07EC6A35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00AA-893E-4093-8522-4B61AF6F5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C1EE-D00F-4021-90FE-9288FFB45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66CE-0A2A-428C-9671-DDBC347A9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71AE-ED08-4997-B51B-D9F31E96F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E97C-383D-4F17-8CE5-DC69AAC1A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BA54-DFB1-40F8-9C61-3D3CE390F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C5FDA-C2FB-409B-9939-97F5D3737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83725-E926-4A0B-BB95-CDC6E9D8E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050B-5B31-4E3E-917D-C726820C7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9A9F-0475-4812-8BEA-246BD86C6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7343-69E4-4CC9-BA24-18A36AC5D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4E016-E895-43AF-AEF9-045CDC660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D3D0D-047F-4E5D-ABCA-D76483F9D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BD91D-BE8A-47FE-8A7E-D438D025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21A06-D79D-48A5-B3DF-17251A012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0936-57E2-4F6F-8DE9-7BB8ADB2F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E6178-8D0F-43DE-BA21-DAEBA0F18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8EE2-A7DF-4114-A7DC-3922CFA77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E32B91C7-42B8-4874-A023-10AC7EEFC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 spd="med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F32B4BE-7C19-40AD-BADC-AD84DABA5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69" r:id="rId2"/>
    <p:sldLayoutId id="2147483877" r:id="rId3"/>
    <p:sldLayoutId id="2147483870" r:id="rId4"/>
    <p:sldLayoutId id="2147483878" r:id="rId5"/>
    <p:sldLayoutId id="2147483871" r:id="rId6"/>
    <p:sldLayoutId id="2147483872" r:id="rId7"/>
    <p:sldLayoutId id="2147483879" r:id="rId8"/>
    <p:sldLayoutId id="2147483880" r:id="rId9"/>
    <p:sldLayoutId id="2147483873" r:id="rId10"/>
    <p:sldLayoutId id="2147483874" r:id="rId11"/>
  </p:sldLayoutIdLst>
  <p:transition spd="med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44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/>
              <a:t>Agriculture in Developed Countries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/>
              <a:t>Mixed crop and livestock farming</a:t>
            </a:r>
          </a:p>
          <a:p>
            <a:r>
              <a:rPr lang="en-US"/>
              <a:t>Dairy farming</a:t>
            </a:r>
          </a:p>
          <a:p>
            <a:r>
              <a:rPr lang="en-US"/>
              <a:t>Grain farming</a:t>
            </a:r>
          </a:p>
          <a:p>
            <a:r>
              <a:rPr lang="en-US"/>
              <a:t>Livestock ranching</a:t>
            </a:r>
          </a:p>
          <a:p>
            <a:r>
              <a:rPr lang="en-US"/>
              <a:t>Mediterranean agriculture</a:t>
            </a:r>
          </a:p>
          <a:p>
            <a:r>
              <a:rPr lang="en-US"/>
              <a:t>Commercial gardening and fruit farming</a:t>
            </a:r>
          </a:p>
          <a:p>
            <a:r>
              <a:rPr lang="en-US"/>
              <a:t>Access to markets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/>
              <a:t>World Wheat Production, 2005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28675" y="5943600"/>
            <a:ext cx="8315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85850" indent="-1085850"/>
            <a:r>
              <a:rPr lang="en-US"/>
              <a:t>Fig. 10-10: China is the world’s leading wheat producer, but the U.S. is the largest producer of wheat for sale and the largest exporter. </a:t>
            </a:r>
          </a:p>
        </p:txBody>
      </p:sp>
      <p:pic>
        <p:nvPicPr>
          <p:cNvPr id="2048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38250"/>
            <a:ext cx="7696200" cy="440055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U.S. Wheat Farmer</a:t>
            </a: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524000"/>
            <a:ext cx="6496050" cy="4251325"/>
          </a:xfrm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725613" y="6096000"/>
            <a:ext cx="5741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 U.S. wheat farmer in Idaho is selling wheat to Asian buyers.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Livestock 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range </a:t>
            </a:r>
            <a:r>
              <a:rPr lang="en-US" dirty="0" err="1" smtClean="0"/>
              <a:t>vs</a:t>
            </a:r>
            <a:r>
              <a:rPr lang="en-US" dirty="0" smtClean="0"/>
              <a:t> fixed location</a:t>
            </a:r>
          </a:p>
          <a:p>
            <a:r>
              <a:rPr lang="en-US" dirty="0" smtClean="0"/>
              <a:t>Longhorns or </a:t>
            </a:r>
            <a:r>
              <a:rPr lang="en-US" dirty="0" err="1" smtClean="0"/>
              <a:t>herefords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3886200" cy="152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 Chisholm Trail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114800" y="3581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28600" y="4876800"/>
            <a:ext cx="4495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85850" indent="-1085850"/>
            <a:r>
              <a:rPr lang="en-US"/>
              <a:t>Fig. 10-11: The Chisholm Trail became famous as the main route for cattle drives from Texas to the railheads in Kansas.</a:t>
            </a:r>
          </a:p>
        </p:txBody>
      </p:sp>
      <p:pic>
        <p:nvPicPr>
          <p:cNvPr id="2151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40350" y="457200"/>
            <a:ext cx="3194050" cy="6096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/>
              <a:t>Cattle Drive on the Chisholm Trail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77988"/>
            <a:ext cx="7543800" cy="4418012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Meat Production on Ranches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38200" y="6019800"/>
            <a:ext cx="7483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Fig 10-12: Cattle, sheep and goats are the main meat animals raised on ranches.</a:t>
            </a:r>
          </a:p>
        </p:txBody>
      </p:sp>
      <p:pic>
        <p:nvPicPr>
          <p:cNvPr id="2253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70000"/>
            <a:ext cx="7772400" cy="4445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Mediterranean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crops in Mediterranean lands are grown for human consumption rather than for animal feed.</a:t>
            </a:r>
          </a:p>
          <a:p>
            <a:r>
              <a:rPr lang="en-US" dirty="0" smtClean="0"/>
              <a:t>Horticulture- the growing of fruits, vegetables, and flowers</a:t>
            </a:r>
          </a:p>
          <a:p>
            <a:r>
              <a:rPr lang="en-US" dirty="0" smtClean="0"/>
              <a:t>Two most important cash crops are olives and grapes</a:t>
            </a:r>
            <a:endParaRPr lang="en-US" dirty="0"/>
          </a:p>
        </p:txBody>
      </p:sp>
    </p:spTree>
  </p:cSld>
  <p:clrMapOvr>
    <a:masterClrMapping/>
  </p:clrMapOvr>
  <p:transition spd="med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Vineyard in Portugal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524000"/>
            <a:ext cx="7467600" cy="4397375"/>
          </a:xfrm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01700" y="6172200"/>
            <a:ext cx="762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Grapes loaded in vineyards on slopes above the Douro River in northern Portugal.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Mixed Crop and Livestock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land used to grow crops but ¾ of the income comes from the sale of animal products</a:t>
            </a:r>
          </a:p>
          <a:p>
            <a:r>
              <a:rPr lang="en-US" dirty="0" smtClean="0"/>
              <a:t>Crop rotation</a:t>
            </a:r>
          </a:p>
          <a:p>
            <a:pPr lvl="1"/>
            <a:r>
              <a:rPr lang="en-US" dirty="0" smtClean="0"/>
              <a:t>two-field- crop grown in one field while the other is left fallow</a:t>
            </a:r>
          </a:p>
          <a:p>
            <a:pPr lvl="1"/>
            <a:r>
              <a:rPr lang="en-US" dirty="0" smtClean="0"/>
              <a:t> four-field- root crop in field A, cereal in field B, “rest” crop in field C, root crop in field D</a:t>
            </a:r>
            <a:endParaRPr lang="en-US" dirty="0"/>
          </a:p>
        </p:txBody>
      </p:sp>
    </p:spTree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Dairy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Milkshed</a:t>
            </a:r>
            <a:r>
              <a:rPr lang="en-US" dirty="0" smtClean="0"/>
              <a:t>- the surrounding a city from which milk can be supplied without spoiling</a:t>
            </a:r>
          </a:p>
          <a:p>
            <a:r>
              <a:rPr lang="en-US" dirty="0" smtClean="0"/>
              <a:t>Regions specialize in “milk products” because of the distance from the markets</a:t>
            </a:r>
          </a:p>
          <a:p>
            <a:r>
              <a:rPr lang="en-US" dirty="0" smtClean="0"/>
              <a:t>Problems: declining revenues, rising costs, and feeding cows in the winter</a:t>
            </a:r>
            <a:endParaRPr lang="en-US" dirty="0"/>
          </a:p>
        </p:txBody>
      </p:sp>
    </p:spTree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World Milk Production, 2005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3400" y="5743575"/>
            <a:ext cx="8158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27113" indent="-1027113"/>
            <a:r>
              <a:rPr lang="en-US"/>
              <a:t>Fig 10-8: Milk production reflects wealth, culture, and environment.  It is usually high in MDCs, especially production per capita, and varies considerably in LDCs.  </a:t>
            </a:r>
          </a:p>
        </p:txBody>
      </p:sp>
      <p:pic>
        <p:nvPicPr>
          <p:cNvPr id="1843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3138" y="1219200"/>
            <a:ext cx="7196137" cy="41148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2743200" cy="3733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/>
              <a:t>Milk Production in MDCs &amp; LDCs</a:t>
            </a:r>
            <a:br>
              <a:rPr lang="en-US" sz="4400" dirty="0"/>
            </a:br>
            <a:r>
              <a:rPr lang="en-US" sz="3600" i="1" dirty="0"/>
              <a:t>1960-2005</a:t>
            </a:r>
            <a:endParaRPr lang="en-US" sz="4400" dirty="0"/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98875" y="457200"/>
            <a:ext cx="5140325" cy="5715000"/>
          </a:xfrm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65125" y="4937125"/>
            <a:ext cx="31210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/>
            <a:r>
              <a:rPr lang="en-US"/>
              <a:t>Milk production has grown more rapidly in LDCs than in MDCs since the 1960s.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U.S. Milk Production, </a:t>
            </a:r>
            <a:r>
              <a:rPr lang="en-US" sz="3800" dirty="0"/>
              <a:t>2005</a:t>
            </a:r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443038"/>
            <a:ext cx="5486400" cy="4652962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U.S. Cheese Production, </a:t>
            </a:r>
            <a:r>
              <a:rPr lang="en-US" sz="3800" dirty="0"/>
              <a:t>2005</a:t>
            </a:r>
            <a:r>
              <a:rPr lang="en-US" dirty="0"/>
              <a:t> </a:t>
            </a: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519238"/>
            <a:ext cx="5638800" cy="4781550"/>
          </a:xfrm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7210425" y="12922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Grain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“commercial grain farming” is primarily for consumption by humans</a:t>
            </a:r>
          </a:p>
          <a:p>
            <a:r>
              <a:rPr lang="en-US" dirty="0" smtClean="0"/>
              <a:t>Three regions of grain production</a:t>
            </a:r>
          </a:p>
          <a:p>
            <a:pPr lvl="1"/>
            <a:r>
              <a:rPr lang="en-US" dirty="0" smtClean="0"/>
              <a:t>Winter-Kansas, Colorado, and Oklahoma</a:t>
            </a:r>
          </a:p>
          <a:p>
            <a:pPr lvl="1"/>
            <a:r>
              <a:rPr lang="en-US" dirty="0" smtClean="0"/>
              <a:t>Spring- Dakotas, and Montana</a:t>
            </a:r>
          </a:p>
          <a:p>
            <a:pPr lvl="1"/>
            <a:r>
              <a:rPr lang="en-US" dirty="0" smtClean="0"/>
              <a:t>Palouse- Washington</a:t>
            </a:r>
            <a:endParaRPr lang="en-US" dirty="0"/>
          </a:p>
        </p:txBody>
      </p:sp>
    </p:spTree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World Corn Production, 2005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17525" y="5867400"/>
            <a:ext cx="81518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27113" indent="-1027113"/>
            <a:r>
              <a:rPr lang="en-US"/>
              <a:t>Fig. 10-7:  The U.S. accounts for about 40% of world corn (maize) production. China is the 2nd largest producer.  Much of the corn in both countries is used for animal feed.</a:t>
            </a:r>
          </a:p>
        </p:txBody>
      </p:sp>
      <p:pic>
        <p:nvPicPr>
          <p:cNvPr id="1536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219200"/>
            <a:ext cx="7467600" cy="4270375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445</Words>
  <Application>Microsoft Office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Corinthian columns design template</vt:lpstr>
      <vt:lpstr>Technic</vt:lpstr>
      <vt:lpstr>Agriculture in Developed Countries</vt:lpstr>
      <vt:lpstr>Mixed Crop and Livestock</vt:lpstr>
      <vt:lpstr>Dairy Farming</vt:lpstr>
      <vt:lpstr>World Milk Production, 2005</vt:lpstr>
      <vt:lpstr>Milk Production in MDCs &amp; LDCs 1960-2005</vt:lpstr>
      <vt:lpstr>U.S. Milk Production, 2005</vt:lpstr>
      <vt:lpstr>U.S. Cheese Production, 2005 </vt:lpstr>
      <vt:lpstr>Grain Farming</vt:lpstr>
      <vt:lpstr>World Corn Production, 2005</vt:lpstr>
      <vt:lpstr>World Wheat Production, 2005</vt:lpstr>
      <vt:lpstr>U.S. Wheat Farmer</vt:lpstr>
      <vt:lpstr>Livestock Ranching</vt:lpstr>
      <vt:lpstr>The Chisholm Trail</vt:lpstr>
      <vt:lpstr>Cattle Drive on the Chisholm Trail</vt:lpstr>
      <vt:lpstr>Meat Production on Ranches</vt:lpstr>
      <vt:lpstr>Mediterranean Agriculture</vt:lpstr>
      <vt:lpstr>Vineyard in Portugal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Geography</dc:title>
  <dc:creator>a</dc:creator>
  <cp:lastModifiedBy>jane.martinez</cp:lastModifiedBy>
  <cp:revision>112</cp:revision>
  <dcterms:created xsi:type="dcterms:W3CDTF">2006-10-18T12:07:14Z</dcterms:created>
  <dcterms:modified xsi:type="dcterms:W3CDTF">2009-12-15T03:04:08Z</dcterms:modified>
</cp:coreProperties>
</file>